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авоъгъл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Контейнер за съдържани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съдържани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Заглав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авоъгъл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авоъгъл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авоъгъл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Контейнер за съдържани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аво съединение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F1F4C5B-173E-4310-823A-792F5205DD42}" type="datetimeFigureOut">
              <a:rPr lang="bg-BG" smtClean="0"/>
              <a:pPr/>
              <a:t>24.9.2021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2FCAC4-2A31-47A7-B46E-CE691EDE6717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bg-BG" sz="2800" i="1" u="sng" dirty="0" smtClean="0">
                <a:solidFill>
                  <a:schemeClr val="tx1">
                    <a:lumMod val="50000"/>
                  </a:schemeClr>
                </a:solidFill>
              </a:rPr>
              <a:t>Учителско Портфолио</a:t>
            </a:r>
          </a:p>
          <a:p>
            <a:endParaRPr lang="bg-BG" sz="2400" dirty="0"/>
          </a:p>
        </p:txBody>
      </p:sp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752600"/>
          </a:xfrm>
        </p:spPr>
        <p:txBody>
          <a:bodyPr>
            <a:normAutofit/>
          </a:bodyPr>
          <a:lstStyle/>
          <a:p>
            <a:r>
              <a:rPr lang="bg-BG" sz="3200" b="1" i="1" dirty="0" smtClean="0"/>
              <a:t>ПГССИ “Христо </a:t>
            </a:r>
            <a:r>
              <a:rPr lang="bg-BG" sz="3200" b="1" i="1" dirty="0" err="1" smtClean="0"/>
              <a:t>Ботев’’</a:t>
            </a:r>
            <a:r>
              <a:rPr lang="bg-BG" sz="3200" b="1" i="1" dirty="0" smtClean="0"/>
              <a:t/>
            </a:r>
            <a:br>
              <a:rPr lang="bg-BG" sz="3200" b="1" i="1" dirty="0" smtClean="0"/>
            </a:br>
            <a:r>
              <a:rPr lang="bg-BG" sz="3200" b="1" i="1" dirty="0" smtClean="0"/>
              <a:t>СВИЛЕНГРАД</a:t>
            </a:r>
            <a:endParaRPr lang="bg-BG" sz="3200" b="1" i="1" dirty="0"/>
          </a:p>
        </p:txBody>
      </p:sp>
      <p:sp>
        <p:nvSpPr>
          <p:cNvPr id="7" name="Текстово поле 6"/>
          <p:cNvSpPr txBox="1"/>
          <p:nvPr/>
        </p:nvSpPr>
        <p:spPr>
          <a:xfrm>
            <a:off x="1547664" y="3789040"/>
            <a:ext cx="6189515" cy="206210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bg-BG" sz="3200" dirty="0" smtClean="0"/>
              <a:t>На Стефан Атанасов </a:t>
            </a:r>
            <a:r>
              <a:rPr lang="bg-BG" sz="3200" dirty="0" err="1" smtClean="0"/>
              <a:t>Каймаков</a:t>
            </a:r>
            <a:endParaRPr lang="bg-BG" sz="3200" dirty="0" smtClean="0"/>
          </a:p>
          <a:p>
            <a:pPr algn="ctr"/>
            <a:r>
              <a:rPr lang="bg-BG" sz="3200" dirty="0" smtClean="0"/>
              <a:t>старши учител по история</a:t>
            </a:r>
          </a:p>
          <a:p>
            <a:pPr algn="ctr"/>
            <a:r>
              <a:rPr lang="bg-BG" sz="3200" dirty="0" smtClean="0"/>
              <a:t> и цивилизация</a:t>
            </a:r>
            <a:r>
              <a:rPr lang="en-US" sz="3200" dirty="0" smtClean="0"/>
              <a:t> </a:t>
            </a:r>
            <a:r>
              <a:rPr lang="bg-BG" sz="3200" dirty="0" smtClean="0"/>
              <a:t>и директор на </a:t>
            </a:r>
          </a:p>
          <a:p>
            <a:pPr algn="ctr"/>
            <a:r>
              <a:rPr lang="bg-BG" sz="3200" dirty="0" smtClean="0"/>
              <a:t>за учебната година: 201</a:t>
            </a:r>
            <a:r>
              <a:rPr lang="en-US" sz="3200" dirty="0" smtClean="0"/>
              <a:t>7</a:t>
            </a:r>
            <a:r>
              <a:rPr lang="bg-BG" sz="3200" dirty="0" smtClean="0"/>
              <a:t> - 201</a:t>
            </a:r>
            <a:r>
              <a:rPr lang="en-US" sz="3200" dirty="0" smtClean="0"/>
              <a:t>8</a:t>
            </a:r>
            <a:endParaRPr lang="bg-B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8. ПРОДУКТИ  от дейността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 anchor="t">
            <a:noAutofit/>
          </a:bodyPr>
          <a:lstStyle/>
          <a:p>
            <a:pPr algn="ctr">
              <a:buNone/>
            </a:pPr>
            <a:r>
              <a:rPr lang="ru-RU" sz="2800" b="1" i="1" dirty="0" smtClean="0"/>
              <a:t>НА УЧИТЕЛЯ</a:t>
            </a:r>
          </a:p>
          <a:p>
            <a:pPr algn="ctr">
              <a:buNone/>
            </a:pPr>
            <a:endParaRPr lang="ru-RU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Годишни </a:t>
            </a:r>
            <a:r>
              <a:rPr lang="ru-RU" sz="2000" dirty="0" err="1" smtClean="0"/>
              <a:t>разпределения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учебния</a:t>
            </a:r>
            <a:r>
              <a:rPr lang="ru-RU" sz="2000" dirty="0" smtClean="0"/>
              <a:t> материал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err="1" smtClean="0"/>
              <a:t>Уроци</a:t>
            </a:r>
            <a:r>
              <a:rPr lang="ru-RU" sz="2000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Работни </a:t>
            </a:r>
            <a:r>
              <a:rPr lang="ru-RU" sz="2000" dirty="0" err="1" smtClean="0"/>
              <a:t>листи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err="1" smtClean="0"/>
              <a:t>Тестове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Спецификации на </a:t>
            </a:r>
            <a:r>
              <a:rPr lang="ru-RU" sz="2000" dirty="0" err="1" smtClean="0"/>
              <a:t>тестове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err="1" smtClean="0"/>
              <a:t>Анализи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резултатите</a:t>
            </a:r>
            <a:r>
              <a:rPr lang="ru-RU" sz="2000" dirty="0" smtClean="0"/>
              <a:t> за </a:t>
            </a:r>
            <a:r>
              <a:rPr lang="ru-RU" sz="2000" dirty="0" err="1" smtClean="0"/>
              <a:t>слабостите</a:t>
            </a:r>
            <a:r>
              <a:rPr lang="ru-RU" sz="2000" dirty="0" smtClean="0"/>
              <a:t> и </a:t>
            </a:r>
            <a:r>
              <a:rPr lang="ru-RU" sz="2000" dirty="0" err="1" smtClean="0"/>
              <a:t>постиженията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учениците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000" dirty="0" err="1" smtClean="0"/>
              <a:t>Мултимедийни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 и </a:t>
            </a:r>
            <a:r>
              <a:rPr lang="ru-RU" sz="2000" dirty="0" err="1" smtClean="0"/>
              <a:t>материали</a:t>
            </a:r>
            <a:endParaRPr lang="ru-RU" sz="2000" dirty="0" smtClean="0"/>
          </a:p>
          <a:p>
            <a:pPr>
              <a:buNone/>
            </a:pPr>
            <a:endParaRPr lang="bg-BG" sz="2000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sz="half" idx="2"/>
          </p:nvPr>
        </p:nvSpPr>
        <p:spPr>
          <a:xfrm>
            <a:off x="4788024" y="1484784"/>
            <a:ext cx="4038600" cy="46817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bg-BG" sz="3600" b="1" i="1" dirty="0" smtClean="0"/>
              <a:t>НА УЧЕНИЦИТЕ</a:t>
            </a:r>
          </a:p>
          <a:p>
            <a:pPr>
              <a:buNone/>
            </a:pPr>
            <a:endParaRPr lang="bg-BG" sz="2800" b="1" i="1" dirty="0" smtClean="0"/>
          </a:p>
          <a:p>
            <a:r>
              <a:rPr lang="ru-RU" sz="2400" dirty="0" smtClean="0"/>
              <a:t>Презентации</a:t>
            </a:r>
          </a:p>
          <a:p>
            <a:r>
              <a:rPr lang="ru-RU" sz="2400" dirty="0" err="1" smtClean="0"/>
              <a:t>Писмени</a:t>
            </a:r>
            <a:r>
              <a:rPr lang="ru-RU" sz="2400" dirty="0" smtClean="0"/>
              <a:t> разработки </a:t>
            </a:r>
            <a:r>
              <a:rPr lang="ru-RU" sz="2400" dirty="0" err="1" smtClean="0"/>
              <a:t>във</a:t>
            </a:r>
            <a:r>
              <a:rPr lang="ru-RU" sz="2400" dirty="0" smtClean="0"/>
              <a:t> вид на </a:t>
            </a:r>
            <a:r>
              <a:rPr lang="ru-RU" sz="2400" dirty="0" err="1" smtClean="0"/>
              <a:t>научни</a:t>
            </a:r>
            <a:r>
              <a:rPr lang="ru-RU" sz="2400" dirty="0" smtClean="0"/>
              <a:t> информации, </a:t>
            </a:r>
            <a:r>
              <a:rPr lang="ru-RU" sz="2400" dirty="0" err="1" smtClean="0"/>
              <a:t>изказвания</a:t>
            </a:r>
            <a:r>
              <a:rPr lang="ru-RU" sz="2400" dirty="0" smtClean="0"/>
              <a:t>, </a:t>
            </a:r>
            <a:r>
              <a:rPr lang="ru-RU" sz="2400" dirty="0" err="1" smtClean="0"/>
              <a:t>доклади</a:t>
            </a:r>
            <a:r>
              <a:rPr lang="ru-RU" sz="2400" dirty="0" smtClean="0"/>
              <a:t>, </a:t>
            </a:r>
            <a:r>
              <a:rPr lang="ru-RU" sz="2400" dirty="0" err="1" smtClean="0"/>
              <a:t>реферати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есета</a:t>
            </a:r>
            <a:r>
              <a:rPr lang="ru-RU" sz="2400" dirty="0" smtClean="0"/>
              <a:t> и </a:t>
            </a:r>
            <a:r>
              <a:rPr lang="ru-RU" sz="2400" dirty="0" err="1" smtClean="0"/>
              <a:t>други</a:t>
            </a:r>
            <a:endParaRPr lang="ru-RU" sz="2400" dirty="0" smtClean="0"/>
          </a:p>
          <a:p>
            <a:r>
              <a:rPr lang="ru-RU" sz="2400" dirty="0" err="1" smtClean="0"/>
              <a:t>Мултимедийни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продукти</a:t>
            </a:r>
            <a:endParaRPr lang="ru-RU" sz="2400" dirty="0" smtClean="0"/>
          </a:p>
          <a:p>
            <a:r>
              <a:rPr lang="ru-RU" sz="2400" dirty="0" smtClean="0"/>
              <a:t>Участия в </a:t>
            </a:r>
            <a:r>
              <a:rPr lang="ru-RU" sz="2400" dirty="0" err="1" smtClean="0"/>
              <a:t>дейности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училището</a:t>
            </a:r>
            <a:r>
              <a:rPr lang="ru-RU" sz="2400" dirty="0" smtClean="0"/>
              <a:t> и </a:t>
            </a:r>
            <a:r>
              <a:rPr lang="ru-RU" sz="2400" dirty="0" err="1" smtClean="0"/>
              <a:t>общината</a:t>
            </a:r>
            <a:endParaRPr lang="ru-RU" sz="2400" dirty="0" smtClean="0"/>
          </a:p>
          <a:p>
            <a:r>
              <a:rPr lang="ru-RU" sz="2400" dirty="0" err="1" smtClean="0"/>
              <a:t>Събиране</a:t>
            </a:r>
            <a:r>
              <a:rPr lang="ru-RU" sz="2400" dirty="0" smtClean="0"/>
              <a:t> на исторически </a:t>
            </a:r>
            <a:r>
              <a:rPr lang="ru-RU" sz="2400" dirty="0" err="1" smtClean="0"/>
              <a:t>документи</a:t>
            </a:r>
            <a:r>
              <a:rPr lang="ru-RU" sz="2400" dirty="0" smtClean="0"/>
              <a:t>, книги, </a:t>
            </a:r>
            <a:r>
              <a:rPr lang="ru-RU" sz="2400" dirty="0" err="1" smtClean="0"/>
              <a:t>старинни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монети</a:t>
            </a:r>
            <a:r>
              <a:rPr lang="ru-RU" sz="2400" dirty="0" smtClean="0"/>
              <a:t>, снимки, </a:t>
            </a:r>
            <a:r>
              <a:rPr lang="ru-RU" sz="2400" dirty="0" err="1" smtClean="0"/>
              <a:t>предмети</a:t>
            </a:r>
            <a:r>
              <a:rPr lang="ru-RU" sz="2400" dirty="0" smtClean="0"/>
              <a:t> и </a:t>
            </a:r>
            <a:r>
              <a:rPr lang="ru-RU" sz="2400" dirty="0" err="1" smtClean="0"/>
              <a:t>други</a:t>
            </a:r>
            <a:r>
              <a:rPr lang="ru-RU" sz="2400" dirty="0" smtClean="0"/>
              <a:t> с цел </a:t>
            </a:r>
            <a:r>
              <a:rPr lang="ru-RU" sz="2400" dirty="0" err="1" smtClean="0"/>
              <a:t>изготвяне</a:t>
            </a:r>
            <a:r>
              <a:rPr lang="ru-RU" sz="2400" dirty="0" smtClean="0"/>
              <a:t> на библиотека и </a:t>
            </a:r>
            <a:r>
              <a:rPr lang="ru-RU" sz="2400" dirty="0" err="1" smtClean="0"/>
              <a:t>музейна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сбирка</a:t>
            </a:r>
            <a:r>
              <a:rPr lang="ru-RU" sz="2400" dirty="0" smtClean="0"/>
              <a:t> в </a:t>
            </a:r>
            <a:r>
              <a:rPr lang="ru-RU" sz="2400" dirty="0" err="1" smtClean="0"/>
              <a:t>училището</a:t>
            </a:r>
            <a:endParaRPr lang="ru-RU" sz="2400" dirty="0" smtClean="0"/>
          </a:p>
          <a:p>
            <a:pPr>
              <a:buNone/>
            </a:pPr>
            <a:endParaRPr lang="bg-BG" sz="28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9. КЛУБНА ДЕЙНОСТ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bg-BG" dirty="0" smtClean="0"/>
              <a:t>В Клуба по “Краезнание” по програма УСПЕХ са включени </a:t>
            </a:r>
            <a:r>
              <a:rPr lang="bg-BG" dirty="0" smtClean="0"/>
              <a:t>15 </a:t>
            </a:r>
            <a:r>
              <a:rPr lang="bg-BG" dirty="0" smtClean="0"/>
              <a:t>ученици с изявен интерес към историята от </a:t>
            </a:r>
            <a:r>
              <a:rPr lang="bg-BG" dirty="0" smtClean="0"/>
              <a:t>3-7 клас </a:t>
            </a:r>
            <a:r>
              <a:rPr lang="bg-BG" dirty="0" smtClean="0"/>
              <a:t>на училището</a:t>
            </a:r>
          </a:p>
          <a:p>
            <a:pPr algn="just"/>
            <a:r>
              <a:rPr lang="bg-BG" dirty="0" smtClean="0"/>
              <a:t>Изучава се историята на родния край от древността до Втората световна война</a:t>
            </a:r>
          </a:p>
          <a:p>
            <a:pPr algn="just"/>
            <a:r>
              <a:rPr lang="bg-BG" dirty="0" smtClean="0"/>
              <a:t>Учениците не само опознават историята и се запознават с историческите и културните забележителности на региона чрез излети, екскурзии, беседи, презентации и други, а сами изготвят материалите за представянето на отделните обекти, събират исторически извори, развиват активна изследователска дейност</a:t>
            </a:r>
          </a:p>
          <a:p>
            <a:pPr algn="just"/>
            <a:r>
              <a:rPr lang="bg-BG" dirty="0" smtClean="0"/>
              <a:t>Клубът показа част от своята дейност чрез мултимедиен проект “Старият мост на река Марица”, представен на обществеността в малка зала на </a:t>
            </a:r>
            <a:r>
              <a:rPr lang="bg-BG" dirty="0" err="1" smtClean="0"/>
              <a:t>ОбА</a:t>
            </a:r>
            <a:r>
              <a:rPr lang="bg-BG" dirty="0" smtClean="0"/>
              <a:t> - Свиленград</a:t>
            </a:r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10</a:t>
            </a:r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. Обучения и квалификация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bg-BG" dirty="0" smtClean="0"/>
              <a:t>2013 г. – Добрият урок</a:t>
            </a:r>
          </a:p>
          <a:p>
            <a:pPr algn="just"/>
            <a:r>
              <a:rPr lang="bg-BG" dirty="0" smtClean="0"/>
              <a:t>2015 г. - </a:t>
            </a:r>
            <a:r>
              <a:rPr lang="ru-RU" dirty="0" err="1" smtClean="0"/>
              <a:t>Развиване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критическото</a:t>
            </a:r>
            <a:r>
              <a:rPr lang="ru-RU" dirty="0"/>
              <a:t> </a:t>
            </a:r>
            <a:r>
              <a:rPr lang="ru-RU" dirty="0" err="1"/>
              <a:t>мислене</a:t>
            </a:r>
            <a:r>
              <a:rPr lang="ru-RU" dirty="0"/>
              <a:t> на </a:t>
            </a:r>
            <a:r>
              <a:rPr lang="ru-RU" dirty="0" err="1" smtClean="0"/>
              <a:t>учениците</a:t>
            </a:r>
            <a:endParaRPr lang="ru-RU" dirty="0" smtClean="0"/>
          </a:p>
          <a:p>
            <a:pPr algn="just"/>
            <a:r>
              <a:rPr lang="ru-RU" dirty="0" smtClean="0"/>
              <a:t>2015 г. </a:t>
            </a:r>
            <a:r>
              <a:rPr lang="ru-RU" dirty="0"/>
              <a:t>- </a:t>
            </a:r>
            <a:r>
              <a:rPr lang="ru-RU" dirty="0" err="1"/>
              <a:t>Изработване</a:t>
            </a:r>
            <a:r>
              <a:rPr lang="ru-RU" dirty="0"/>
              <a:t> и </a:t>
            </a:r>
            <a:r>
              <a:rPr lang="ru-RU" dirty="0" err="1"/>
              <a:t>експертна</a:t>
            </a:r>
            <a:r>
              <a:rPr lang="ru-RU" dirty="0"/>
              <a:t> оценка на </a:t>
            </a:r>
            <a:r>
              <a:rPr lang="ru-RU" dirty="0" err="1"/>
              <a:t>тестови</a:t>
            </a:r>
            <a:r>
              <a:rPr lang="ru-RU" dirty="0"/>
              <a:t> задачи за </a:t>
            </a:r>
            <a:r>
              <a:rPr lang="ru-RU" dirty="0" err="1"/>
              <a:t>национално</a:t>
            </a:r>
            <a:r>
              <a:rPr lang="ru-RU" dirty="0"/>
              <a:t> </a:t>
            </a:r>
            <a:r>
              <a:rPr lang="ru-RU" dirty="0" err="1"/>
              <a:t>външно</a:t>
            </a:r>
            <a:r>
              <a:rPr lang="ru-RU" dirty="0"/>
              <a:t> </a:t>
            </a:r>
            <a:r>
              <a:rPr lang="ru-RU" dirty="0" err="1"/>
              <a:t>оценяване</a:t>
            </a:r>
            <a:r>
              <a:rPr lang="ru-RU" dirty="0"/>
              <a:t> по история и цивилизация</a:t>
            </a:r>
            <a:endParaRPr lang="ru-RU" dirty="0" smtClean="0"/>
          </a:p>
          <a:p>
            <a:pPr algn="just"/>
            <a:r>
              <a:rPr lang="ru-RU" dirty="0" smtClean="0"/>
              <a:t>2016 г. </a:t>
            </a:r>
            <a:r>
              <a:rPr lang="ru-RU" dirty="0"/>
              <a:t>- Методика на </a:t>
            </a:r>
            <a:r>
              <a:rPr lang="ru-RU" dirty="0" err="1"/>
              <a:t>обучението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и </a:t>
            </a:r>
            <a:r>
              <a:rPr lang="ru-RU" dirty="0" err="1"/>
              <a:t>учениците</a:t>
            </a:r>
            <a:r>
              <a:rPr lang="ru-RU" dirty="0"/>
              <a:t> по </a:t>
            </a:r>
            <a:r>
              <a:rPr lang="ru-RU" dirty="0" err="1"/>
              <a:t>бдп</a:t>
            </a:r>
            <a:r>
              <a:rPr lang="ru-RU" dirty="0"/>
              <a:t> 5-8 </a:t>
            </a:r>
            <a:r>
              <a:rPr lang="ru-RU" dirty="0" err="1" smtClean="0"/>
              <a:t>клас</a:t>
            </a:r>
            <a:endParaRPr lang="ru-RU" dirty="0" smtClean="0"/>
          </a:p>
          <a:p>
            <a:pPr algn="just"/>
            <a:r>
              <a:rPr lang="ru-RU" dirty="0" smtClean="0"/>
              <a:t>2016 г. </a:t>
            </a:r>
            <a:r>
              <a:rPr lang="ru-RU" dirty="0"/>
              <a:t>- </a:t>
            </a:r>
            <a:r>
              <a:rPr lang="ru-RU" dirty="0" err="1" smtClean="0"/>
              <a:t>Делегирани</a:t>
            </a:r>
            <a:r>
              <a:rPr lang="ru-RU" dirty="0" smtClean="0"/>
              <a:t> </a:t>
            </a:r>
            <a:r>
              <a:rPr lang="ru-RU" dirty="0" err="1"/>
              <a:t>бюджети-проблеми</a:t>
            </a:r>
            <a:r>
              <a:rPr lang="ru-RU" dirty="0"/>
              <a:t> и </a:t>
            </a:r>
            <a:r>
              <a:rPr lang="ru-RU" dirty="0" err="1" smtClean="0"/>
              <a:t>възможности</a:t>
            </a:r>
            <a:endParaRPr lang="ru-RU" dirty="0" smtClean="0"/>
          </a:p>
          <a:p>
            <a:pPr algn="just"/>
            <a:r>
              <a:rPr lang="ru-RU" dirty="0" smtClean="0"/>
              <a:t>2016 г. </a:t>
            </a:r>
            <a:r>
              <a:rPr lang="ru-RU" dirty="0"/>
              <a:t>- </a:t>
            </a:r>
            <a:r>
              <a:rPr lang="ru-RU" dirty="0" err="1"/>
              <a:t>Дейностите</a:t>
            </a:r>
            <a:r>
              <a:rPr lang="ru-RU" dirty="0"/>
              <a:t> в </a:t>
            </a:r>
            <a:r>
              <a:rPr lang="ru-RU" dirty="0" err="1"/>
              <a:t>учебните</a:t>
            </a:r>
            <a:r>
              <a:rPr lang="ru-RU" dirty="0"/>
              <a:t> заведения в контекста на </a:t>
            </a:r>
            <a:r>
              <a:rPr lang="ru-RU" dirty="0" err="1"/>
              <a:t>новия</a:t>
            </a:r>
            <a:r>
              <a:rPr lang="ru-RU" dirty="0"/>
              <a:t> </a:t>
            </a:r>
            <a:r>
              <a:rPr lang="ru-RU" dirty="0" smtClean="0"/>
              <a:t>ЗПУО</a:t>
            </a:r>
          </a:p>
          <a:p>
            <a:pPr algn="just"/>
            <a:r>
              <a:rPr lang="bg-BG" dirty="0" smtClean="0"/>
              <a:t>2016 г. - </a:t>
            </a:r>
            <a:r>
              <a:rPr lang="ru-RU" dirty="0" err="1"/>
              <a:t>Мултимедийни</a:t>
            </a:r>
            <a:r>
              <a:rPr lang="ru-RU" dirty="0"/>
              <a:t> </a:t>
            </a:r>
            <a:r>
              <a:rPr lang="ru-RU" dirty="0" err="1"/>
              <a:t>образователни</a:t>
            </a:r>
            <a:r>
              <a:rPr lang="ru-RU" dirty="0"/>
              <a:t> технологии за </a:t>
            </a:r>
            <a:r>
              <a:rPr lang="ru-RU" dirty="0" err="1"/>
              <a:t>постигане</a:t>
            </a:r>
            <a:r>
              <a:rPr lang="ru-RU" dirty="0"/>
              <a:t> на </a:t>
            </a:r>
            <a:r>
              <a:rPr lang="ru-RU" dirty="0" err="1"/>
              <a:t>ефективен</a:t>
            </a:r>
            <a:r>
              <a:rPr lang="ru-RU" dirty="0"/>
              <a:t> </a:t>
            </a:r>
            <a:r>
              <a:rPr lang="ru-RU" dirty="0" err="1"/>
              <a:t>учебен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endParaRPr lang="bg-BG" dirty="0" smtClean="0"/>
          </a:p>
          <a:p>
            <a:pPr algn="just"/>
            <a:r>
              <a:rPr lang="bg-BG" dirty="0" smtClean="0"/>
              <a:t>2017 г. – </a:t>
            </a:r>
            <a:r>
              <a:rPr lang="ru-RU" dirty="0" err="1" smtClean="0"/>
              <a:t>Професионално</a:t>
            </a:r>
            <a:r>
              <a:rPr lang="ru-RU" dirty="0" smtClean="0"/>
              <a:t> </a:t>
            </a:r>
            <a:r>
              <a:rPr lang="ru-RU" dirty="0"/>
              <a:t>портфолио - инструмент за </a:t>
            </a:r>
            <a:r>
              <a:rPr lang="ru-RU" dirty="0" err="1"/>
              <a:t>повишаване</a:t>
            </a:r>
            <a:r>
              <a:rPr lang="ru-RU" dirty="0"/>
              <a:t> </a:t>
            </a:r>
            <a:r>
              <a:rPr lang="ru-RU" dirty="0" err="1"/>
              <a:t>постиженията</a:t>
            </a:r>
            <a:r>
              <a:rPr lang="ru-RU" dirty="0"/>
              <a:t> на </a:t>
            </a:r>
            <a:r>
              <a:rPr lang="ru-RU" dirty="0" err="1"/>
              <a:t>детето</a:t>
            </a:r>
            <a:r>
              <a:rPr lang="ru-RU" dirty="0"/>
              <a:t> и ученика и за оценка и самооценка на </a:t>
            </a:r>
            <a:r>
              <a:rPr lang="ru-RU" dirty="0" err="1"/>
              <a:t>дейността</a:t>
            </a:r>
            <a:r>
              <a:rPr lang="ru-RU" dirty="0"/>
              <a:t> на </a:t>
            </a:r>
            <a:r>
              <a:rPr lang="ru-RU" dirty="0" smtClean="0"/>
              <a:t>учителя</a:t>
            </a:r>
          </a:p>
          <a:p>
            <a:pPr algn="just"/>
            <a:r>
              <a:rPr lang="ru-RU" dirty="0" smtClean="0"/>
              <a:t>2018 г. </a:t>
            </a:r>
            <a:r>
              <a:rPr lang="ru-RU" dirty="0"/>
              <a:t>- Обучение по </a:t>
            </a:r>
            <a:r>
              <a:rPr lang="ru-RU" dirty="0" err="1"/>
              <a:t>здравословни</a:t>
            </a:r>
            <a:r>
              <a:rPr lang="ru-RU" dirty="0"/>
              <a:t> и </a:t>
            </a:r>
            <a:r>
              <a:rPr lang="ru-RU" dirty="0" err="1"/>
              <a:t>безопасни</a:t>
            </a:r>
            <a:r>
              <a:rPr lang="ru-RU" dirty="0"/>
              <a:t> условия на труд</a:t>
            </a:r>
            <a:endParaRPr lang="bg-BG" dirty="0"/>
          </a:p>
          <a:p>
            <a:pPr algn="just"/>
            <a:r>
              <a:rPr lang="bg-BG" dirty="0" smtClean="0"/>
              <a:t>2018 г. - </a:t>
            </a:r>
            <a:r>
              <a:rPr lang="ru-RU" dirty="0" err="1"/>
              <a:t>Успешният</a:t>
            </a:r>
            <a:r>
              <a:rPr lang="ru-RU" dirty="0"/>
              <a:t> финансов </a:t>
            </a:r>
            <a:r>
              <a:rPr lang="ru-RU" dirty="0" err="1"/>
              <a:t>мениджмънт</a:t>
            </a:r>
            <a:r>
              <a:rPr lang="ru-RU" dirty="0"/>
              <a:t> на директора на </a:t>
            </a:r>
            <a:r>
              <a:rPr lang="ru-RU" dirty="0" err="1"/>
              <a:t>образователната</a:t>
            </a:r>
            <a:r>
              <a:rPr lang="ru-RU" dirty="0"/>
              <a:t> институция в </a:t>
            </a:r>
            <a:r>
              <a:rPr lang="ru-RU" dirty="0" err="1"/>
              <a:t>условията</a:t>
            </a:r>
            <a:r>
              <a:rPr lang="ru-RU" dirty="0"/>
              <a:t> на </a:t>
            </a:r>
            <a:r>
              <a:rPr lang="ru-RU" dirty="0" err="1"/>
              <a:t>новия</a:t>
            </a:r>
            <a:r>
              <a:rPr lang="ru-RU" dirty="0"/>
              <a:t> стандарт за </a:t>
            </a:r>
            <a:r>
              <a:rPr lang="ru-RU" dirty="0" err="1"/>
              <a:t>финансиране</a:t>
            </a:r>
            <a:r>
              <a:rPr lang="ru-RU" dirty="0"/>
              <a:t> на </a:t>
            </a:r>
            <a:r>
              <a:rPr lang="ru-RU" dirty="0" err="1"/>
              <a:t>образователните</a:t>
            </a:r>
            <a:r>
              <a:rPr lang="ru-RU" dirty="0"/>
              <a:t> институции. </a:t>
            </a:r>
            <a:r>
              <a:rPr lang="ru-RU" dirty="0" err="1"/>
              <a:t>Правомощия</a:t>
            </a:r>
            <a:r>
              <a:rPr lang="ru-RU" dirty="0"/>
              <a:t> на директора за управление на </a:t>
            </a:r>
            <a:r>
              <a:rPr lang="ru-RU" dirty="0" err="1"/>
              <a:t>делегиран</a:t>
            </a:r>
            <a:r>
              <a:rPr lang="ru-RU" dirty="0"/>
              <a:t> бюджет</a:t>
            </a:r>
            <a:endParaRPr lang="bg-BG" dirty="0"/>
          </a:p>
          <a:p>
            <a:pPr algn="just"/>
            <a:r>
              <a:rPr lang="bg-BG" dirty="0" smtClean="0"/>
              <a:t>2018 г. - </a:t>
            </a:r>
            <a:r>
              <a:rPr lang="ru-RU" dirty="0" smtClean="0"/>
              <a:t>Взаимоотношения </a:t>
            </a:r>
            <a:r>
              <a:rPr lang="ru-RU" dirty="0"/>
              <a:t>ученик, </a:t>
            </a:r>
            <a:r>
              <a:rPr lang="ru-RU" dirty="0" err="1"/>
              <a:t>родител</a:t>
            </a:r>
            <a:r>
              <a:rPr lang="ru-RU" dirty="0"/>
              <a:t> и </a:t>
            </a:r>
            <a:r>
              <a:rPr lang="ru-RU" dirty="0" err="1"/>
              <a:t>учител</a:t>
            </a:r>
            <a:r>
              <a:rPr lang="ru-RU" dirty="0"/>
              <a:t>. </a:t>
            </a:r>
            <a:r>
              <a:rPr lang="ru-RU" dirty="0" err="1"/>
              <a:t>Приложими</a:t>
            </a:r>
            <a:r>
              <a:rPr lang="ru-RU" dirty="0"/>
              <a:t> практики за </a:t>
            </a:r>
            <a:r>
              <a:rPr lang="ru-RU" dirty="0" err="1"/>
              <a:t>педагогическите</a:t>
            </a:r>
            <a:r>
              <a:rPr lang="ru-RU" dirty="0"/>
              <a:t> </a:t>
            </a:r>
            <a:r>
              <a:rPr lang="ru-RU" dirty="0" err="1"/>
              <a:t>специалисти</a:t>
            </a:r>
            <a:r>
              <a:rPr lang="ru-RU" dirty="0" smtClean="0"/>
              <a:t>.</a:t>
            </a:r>
            <a:endParaRPr lang="bg-BG" dirty="0"/>
          </a:p>
          <a:p>
            <a:pPr algn="just"/>
            <a:r>
              <a:rPr lang="bg-BG" dirty="0" smtClean="0"/>
              <a:t>2019 г. </a:t>
            </a:r>
            <a:r>
              <a:rPr lang="ru-RU" dirty="0"/>
              <a:t>Практически </a:t>
            </a:r>
            <a:r>
              <a:rPr lang="ru-RU" dirty="0" err="1"/>
              <a:t>въпроси</a:t>
            </a:r>
            <a:r>
              <a:rPr lang="ru-RU" dirty="0"/>
              <a:t> по </a:t>
            </a:r>
            <a:r>
              <a:rPr lang="ru-RU" dirty="0" err="1"/>
              <a:t>прилагането</a:t>
            </a:r>
            <a:r>
              <a:rPr lang="ru-RU" dirty="0"/>
              <a:t> на кодекса на </a:t>
            </a:r>
            <a:r>
              <a:rPr lang="ru-RU" dirty="0" smtClean="0"/>
              <a:t>труда</a:t>
            </a:r>
          </a:p>
          <a:p>
            <a:pPr algn="just"/>
            <a:r>
              <a:rPr lang="ru-RU" dirty="0" smtClean="0"/>
              <a:t>2019 г. </a:t>
            </a:r>
            <a:r>
              <a:rPr lang="ru-RU" dirty="0"/>
              <a:t>- </a:t>
            </a:r>
            <a:r>
              <a:rPr lang="ru-RU" dirty="0" err="1"/>
              <a:t>Базови</a:t>
            </a:r>
            <a:r>
              <a:rPr lang="ru-RU" dirty="0"/>
              <a:t> </a:t>
            </a:r>
            <a:r>
              <a:rPr lang="ru-RU" dirty="0" err="1"/>
              <a:t>компютърни</a:t>
            </a:r>
            <a:r>
              <a:rPr lang="ru-RU" dirty="0"/>
              <a:t> умения в </a:t>
            </a:r>
            <a:r>
              <a:rPr lang="ru-RU" dirty="0" err="1"/>
              <a:t>работата</a:t>
            </a:r>
            <a:r>
              <a:rPr lang="ru-RU" dirty="0"/>
              <a:t> на учителя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88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Нови квалификации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Удостоверение "Педагогически стратегии за превенция на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отпадането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от училище.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Ефективни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техники за работа с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ученици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застрашени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от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отпадане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«</a:t>
            </a:r>
          </a:p>
          <a:p>
            <a:pPr>
              <a:lnSpc>
                <a:spcPct val="80000"/>
              </a:lnSpc>
            </a:pP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Базови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компютърни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умения в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работата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на учителя</a:t>
            </a:r>
          </a:p>
          <a:p>
            <a:pPr>
              <a:lnSpc>
                <a:spcPct val="80000"/>
              </a:lnSpc>
            </a:pP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Microsoft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Teams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- Среда за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съвместно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обучение и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сътрудничество</a:t>
            </a:r>
            <a:endParaRPr lang="ru-RU" altLang="bg-BG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"MS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Teams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- инструмент за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получаване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 на обратна </a:t>
            </a:r>
            <a:r>
              <a:rPr lang="ru-RU" altLang="bg-BG" dirty="0" err="1">
                <a:solidFill>
                  <a:srgbClr val="0070C0"/>
                </a:solidFill>
                <a:latin typeface="Arial" panose="020B0604020202020204" pitchFamily="34" charset="0"/>
              </a:rPr>
              <a:t>връзка</a:t>
            </a:r>
            <a:r>
              <a:rPr lang="ru-RU" altLang="bg-BG" dirty="0">
                <a:solidFill>
                  <a:srgbClr val="0070C0"/>
                </a:solidFill>
                <a:latin typeface="Arial" panose="020B0604020202020204" pitchFamily="34" charset="0"/>
              </a:rPr>
              <a:t>, оценка и самооценка"</a:t>
            </a:r>
            <a:endParaRPr lang="bg-BG" altLang="bg-BG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921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11. </a:t>
            </a:r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БЪДЕЩИ  ПЛАНОВЕ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Контейнер за съдържание 3" descr="Picture 2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2952328" cy="4860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Текстово поле 9"/>
          <p:cNvSpPr txBox="1"/>
          <p:nvPr/>
        </p:nvSpPr>
        <p:spPr>
          <a:xfrm>
            <a:off x="4211960" y="1628800"/>
            <a:ext cx="45365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 smtClean="0"/>
              <a:t>   Да продължа дейността си като учител</a:t>
            </a:r>
          </a:p>
          <a:p>
            <a:pPr algn="just"/>
            <a:r>
              <a:rPr lang="bg-BG" dirty="0" smtClean="0"/>
              <a:t>и ръководител на клуба,  за да имам</a:t>
            </a:r>
          </a:p>
          <a:p>
            <a:pPr algn="just"/>
            <a:r>
              <a:rPr lang="bg-BG" dirty="0" smtClean="0"/>
              <a:t>възможности за нови професионални</a:t>
            </a:r>
          </a:p>
          <a:p>
            <a:pPr algn="just"/>
            <a:r>
              <a:rPr lang="bg-BG" dirty="0" smtClean="0"/>
              <a:t>и научни  постижения и успехи.</a:t>
            </a:r>
          </a:p>
          <a:p>
            <a:pPr algn="just"/>
            <a:r>
              <a:rPr lang="bg-BG" dirty="0" smtClean="0"/>
              <a:t>   Да развивам изследователската си работа и да публикувам  научни материали, свързани с миналото на Свиленград и историята на България.</a:t>
            </a:r>
          </a:p>
          <a:p>
            <a:pPr algn="just"/>
            <a:r>
              <a:rPr lang="bg-BG" dirty="0" smtClean="0"/>
              <a:t>   Да продължа да възпитавам учениците си в любов към българската история и родния край, защото съм убеден, че младите хора  изграждат ценностната си система и се формират като пълноценни личности с  активна гражданска позиция най-вече чрез познаването на родната история.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34400" cy="758952"/>
          </a:xfrm>
        </p:spPr>
        <p:txBody>
          <a:bodyPr anchor="ctr">
            <a:normAutofit fontScale="90000"/>
          </a:bodyPr>
          <a:lstStyle/>
          <a:p>
            <a:r>
              <a:rPr lang="ru-RU" i="1" dirty="0" smtClean="0">
                <a:solidFill>
                  <a:schemeClr val="tx1">
                    <a:lumMod val="50000"/>
                  </a:schemeClr>
                </a:solidFill>
              </a:rPr>
              <a:t>МОТИВИ за </a:t>
            </a:r>
            <a:r>
              <a:rPr lang="ru-RU" i="1" dirty="0" err="1" smtClean="0">
                <a:solidFill>
                  <a:schemeClr val="tx1">
                    <a:lumMod val="50000"/>
                  </a:schemeClr>
                </a:solidFill>
              </a:rPr>
              <a:t>изготвяне</a:t>
            </a:r>
            <a:r>
              <a:rPr lang="ru-RU" i="1" dirty="0" smtClean="0">
                <a:solidFill>
                  <a:schemeClr val="tx1">
                    <a:lumMod val="50000"/>
                  </a:schemeClr>
                </a:solidFill>
              </a:rPr>
              <a:t> на </a:t>
            </a:r>
            <a:r>
              <a:rPr lang="ru-RU" i="1" dirty="0" err="1" smtClean="0">
                <a:solidFill>
                  <a:schemeClr val="tx1">
                    <a:lumMod val="50000"/>
                  </a:schemeClr>
                </a:solidFill>
              </a:rPr>
              <a:t>портфолиото</a:t>
            </a:r>
            <a:r>
              <a:rPr lang="ru-RU" dirty="0" smtClean="0"/>
              <a:t/>
            </a:r>
            <a:br>
              <a:rPr lang="ru-RU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Персонализация</a:t>
            </a:r>
            <a:r>
              <a:rPr lang="ru-RU" dirty="0" smtClean="0"/>
              <a:t> на </a:t>
            </a:r>
            <a:r>
              <a:rPr lang="ru-RU" dirty="0" err="1" smtClean="0"/>
              <a:t>учителския</a:t>
            </a:r>
            <a:r>
              <a:rPr lang="ru-RU" dirty="0" smtClean="0"/>
              <a:t> труд, </a:t>
            </a:r>
            <a:r>
              <a:rPr lang="ru-RU" dirty="0" err="1" smtClean="0"/>
              <a:t>включваща</a:t>
            </a:r>
            <a:r>
              <a:rPr lang="ru-RU" dirty="0" smtClean="0"/>
              <a:t> </a:t>
            </a:r>
            <a:r>
              <a:rPr lang="ru-RU" dirty="0" err="1" smtClean="0"/>
              <a:t>неговото</a:t>
            </a:r>
            <a:r>
              <a:rPr lang="ru-RU" dirty="0" smtClean="0"/>
              <a:t> </a:t>
            </a:r>
            <a:r>
              <a:rPr lang="ru-RU" dirty="0" err="1" smtClean="0"/>
              <a:t>развиващо</a:t>
            </a:r>
            <a:r>
              <a:rPr lang="ru-RU" dirty="0" smtClean="0"/>
              <a:t> и </a:t>
            </a:r>
            <a:r>
              <a:rPr lang="ru-RU" dirty="0" err="1" smtClean="0"/>
              <a:t>диференцирано</a:t>
            </a:r>
            <a:r>
              <a:rPr lang="ru-RU" dirty="0" smtClean="0"/>
              <a:t> </a:t>
            </a:r>
            <a:r>
              <a:rPr lang="ru-RU" dirty="0" err="1" smtClean="0"/>
              <a:t>оценяване</a:t>
            </a:r>
            <a:endParaRPr lang="ru-RU" dirty="0" smtClean="0"/>
          </a:p>
          <a:p>
            <a:pPr algn="just"/>
            <a:r>
              <a:rPr lang="ru-RU" dirty="0" err="1" smtClean="0"/>
              <a:t>Прозрачност</a:t>
            </a:r>
            <a:r>
              <a:rPr lang="ru-RU" dirty="0" smtClean="0"/>
              <a:t> и </a:t>
            </a:r>
            <a:r>
              <a:rPr lang="ru-RU" dirty="0" err="1" smtClean="0"/>
              <a:t>доказателственост</a:t>
            </a:r>
            <a:r>
              <a:rPr lang="ru-RU" dirty="0" smtClean="0"/>
              <a:t> на </a:t>
            </a:r>
            <a:r>
              <a:rPr lang="ru-RU" dirty="0" err="1" smtClean="0"/>
              <a:t>моята</a:t>
            </a:r>
            <a:r>
              <a:rPr lang="ru-RU" dirty="0" smtClean="0"/>
              <a:t> </a:t>
            </a:r>
            <a:r>
              <a:rPr lang="ru-RU" dirty="0" err="1" smtClean="0"/>
              <a:t>професионална</a:t>
            </a:r>
            <a:r>
              <a:rPr lang="ru-RU" dirty="0" smtClean="0"/>
              <a:t> </a:t>
            </a:r>
            <a:r>
              <a:rPr lang="ru-RU" dirty="0" err="1" smtClean="0"/>
              <a:t>дейност</a:t>
            </a:r>
            <a:endParaRPr lang="ru-RU" dirty="0" smtClean="0"/>
          </a:p>
          <a:p>
            <a:pPr algn="just"/>
            <a:r>
              <a:rPr lang="ru-RU" dirty="0" err="1" smtClean="0"/>
              <a:t>Електронното</a:t>
            </a:r>
            <a:r>
              <a:rPr lang="ru-RU" dirty="0" smtClean="0"/>
              <a:t> </a:t>
            </a:r>
            <a:r>
              <a:rPr lang="ru-RU" dirty="0" err="1" smtClean="0"/>
              <a:t>портфолио</a:t>
            </a:r>
            <a:r>
              <a:rPr lang="ru-RU" dirty="0" smtClean="0"/>
              <a:t>  - </a:t>
            </a:r>
            <a:r>
              <a:rPr lang="ru-RU" dirty="0" err="1" smtClean="0"/>
              <a:t>възможност</a:t>
            </a:r>
            <a:r>
              <a:rPr lang="ru-RU" dirty="0" smtClean="0"/>
              <a:t> за </a:t>
            </a:r>
            <a:r>
              <a:rPr lang="ru-RU" dirty="0" err="1" smtClean="0"/>
              <a:t>професионален</a:t>
            </a:r>
            <a:r>
              <a:rPr lang="ru-RU" dirty="0" smtClean="0"/>
              <a:t> обмен в </a:t>
            </a:r>
            <a:r>
              <a:rPr lang="ru-RU" dirty="0" err="1" smtClean="0"/>
              <a:t>мрежата</a:t>
            </a:r>
            <a:r>
              <a:rPr lang="ru-RU" dirty="0" smtClean="0"/>
              <a:t> /</a:t>
            </a:r>
            <a:r>
              <a:rPr lang="ru-RU" dirty="0" err="1" smtClean="0"/>
              <a:t>Internet</a:t>
            </a:r>
            <a:r>
              <a:rPr lang="ru-RU" dirty="0" smtClean="0"/>
              <a:t> /</a:t>
            </a:r>
          </a:p>
          <a:p>
            <a:pPr algn="just"/>
            <a:r>
              <a:rPr lang="ru-RU" dirty="0" err="1" smtClean="0"/>
              <a:t>Портфолиото</a:t>
            </a:r>
            <a:r>
              <a:rPr lang="ru-RU" dirty="0" smtClean="0"/>
              <a:t> е отворено и подлежи на изменение, </a:t>
            </a:r>
            <a:r>
              <a:rPr lang="ru-RU" dirty="0" err="1" smtClean="0"/>
              <a:t>допълване</a:t>
            </a:r>
            <a:r>
              <a:rPr lang="ru-RU" dirty="0" smtClean="0"/>
              <a:t> и </a:t>
            </a:r>
            <a:r>
              <a:rPr lang="ru-RU" dirty="0" err="1" smtClean="0"/>
              <a:t>актуализиране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всеки</a:t>
            </a:r>
            <a:r>
              <a:rPr lang="ru-RU" dirty="0" smtClean="0"/>
              <a:t> един момент от </a:t>
            </a:r>
            <a:r>
              <a:rPr lang="ru-RU" dirty="0" err="1" smtClean="0"/>
              <a:t>дейността</a:t>
            </a:r>
            <a:r>
              <a:rPr lang="ru-RU" dirty="0" smtClean="0"/>
              <a:t> ми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учител</a:t>
            </a:r>
            <a:endParaRPr lang="ru-RU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1. ОБЩИ СВЕДЕНИЯ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374704" cy="45720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Дата на раждане : 15. 10. 1964 година</a:t>
            </a:r>
          </a:p>
          <a:p>
            <a:pPr algn="just">
              <a:buNone/>
            </a:pPr>
            <a:r>
              <a:rPr lang="bg-BG" dirty="0" smtClean="0"/>
              <a:t>                                       Свиленград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Образование :  висше  –  диплом за магистър по история </a:t>
            </a:r>
          </a:p>
          <a:p>
            <a:pPr algn="just">
              <a:buNone/>
            </a:pPr>
            <a:r>
              <a:rPr lang="bg-BG" dirty="0" smtClean="0"/>
              <a:t>                                  и учител по история,  завършил </a:t>
            </a:r>
          </a:p>
          <a:p>
            <a:pPr algn="just">
              <a:buNone/>
            </a:pPr>
            <a:r>
              <a:rPr lang="bg-BG" dirty="0" smtClean="0"/>
              <a:t>                                  историческия факултет на ВТУ </a:t>
            </a:r>
          </a:p>
          <a:p>
            <a:pPr algn="just">
              <a:buNone/>
            </a:pPr>
            <a:r>
              <a:rPr lang="bg-BG" dirty="0" smtClean="0"/>
              <a:t>                                  “Св.</a:t>
            </a:r>
            <a:r>
              <a:rPr lang="bg-BG" dirty="0" err="1" smtClean="0"/>
              <a:t>св</a:t>
            </a:r>
            <a:r>
              <a:rPr lang="bg-BG" dirty="0" smtClean="0"/>
              <a:t>.Кирил и Методий” – Велико Търново</a:t>
            </a:r>
          </a:p>
          <a:p>
            <a:pPr algn="just">
              <a:buNone/>
            </a:pPr>
            <a:r>
              <a:rPr lang="bg-BG" dirty="0" smtClean="0"/>
              <a:t>                                  през 1989 година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Адрес :  6500 Свиленград</a:t>
            </a:r>
          </a:p>
          <a:p>
            <a:pPr algn="just">
              <a:buNone/>
            </a:pPr>
            <a:r>
              <a:rPr lang="bg-BG" dirty="0" smtClean="0"/>
              <a:t>                    ул. “Дедеагач” 1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email</a:t>
            </a:r>
            <a:r>
              <a:rPr lang="bg-BG" dirty="0" smtClean="0"/>
              <a:t> : </a:t>
            </a:r>
            <a:r>
              <a:rPr lang="en-US" dirty="0" smtClean="0"/>
              <a:t>st.kaymakov@abv.bg</a:t>
            </a:r>
          </a:p>
          <a:p>
            <a:pPr>
              <a:buNone/>
            </a:pPr>
            <a:endParaRPr lang="en-US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i="1" dirty="0" smtClean="0">
                <a:solidFill>
                  <a:schemeClr val="tx1">
                    <a:lumMod val="50000"/>
                  </a:schemeClr>
                </a:solidFill>
              </a:rPr>
              <a:t>2.</a:t>
            </a:r>
            <a:r>
              <a:rPr lang="bg-BG" sz="3000" i="1" dirty="0" smtClean="0">
                <a:solidFill>
                  <a:schemeClr val="tx1">
                    <a:lumMod val="50000"/>
                  </a:schemeClr>
                </a:solidFill>
              </a:rPr>
              <a:t> ОТГОВОРНОСТИ </a:t>
            </a:r>
            <a:endParaRPr lang="bg-BG" sz="3000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bg-BG" dirty="0" smtClean="0"/>
              <a:t>Преподавател по:</a:t>
            </a:r>
          </a:p>
          <a:p>
            <a:pPr algn="just">
              <a:buNone/>
            </a:pPr>
            <a:r>
              <a:rPr lang="bg-BG" dirty="0" smtClean="0"/>
              <a:t>    - </a:t>
            </a:r>
            <a:r>
              <a:rPr lang="bg-BG" b="1" dirty="0" smtClean="0"/>
              <a:t>история и цивилизация </a:t>
            </a:r>
            <a:r>
              <a:rPr lang="bg-BG" dirty="0" smtClean="0"/>
              <a:t>- ЗП в 8, 9 и  10 клас;</a:t>
            </a:r>
          </a:p>
          <a:p>
            <a:pPr algn="just">
              <a:buNone/>
            </a:pPr>
            <a:r>
              <a:rPr lang="bg-BG" dirty="0" smtClean="0"/>
              <a:t>    - </a:t>
            </a:r>
            <a:r>
              <a:rPr lang="bg-BG" b="1" dirty="0" smtClean="0"/>
              <a:t>свят и личност </a:t>
            </a:r>
            <a:r>
              <a:rPr lang="bg-BG" dirty="0" smtClean="0"/>
              <a:t>– ЗП в 12 клас;</a:t>
            </a:r>
          </a:p>
          <a:p>
            <a:pPr algn="just">
              <a:buNone/>
            </a:pPr>
            <a:r>
              <a:rPr lang="bg-BG" dirty="0" smtClean="0"/>
              <a:t>    - </a:t>
            </a:r>
            <a:r>
              <a:rPr lang="bg-BG" b="1" dirty="0" smtClean="0"/>
              <a:t>етика и право  </a:t>
            </a:r>
            <a:r>
              <a:rPr lang="bg-BG" dirty="0" smtClean="0"/>
              <a:t>- ЗП в 10 клас;</a:t>
            </a:r>
          </a:p>
          <a:p>
            <a:pPr algn="just"/>
            <a:endParaRPr lang="bg-BG" dirty="0" smtClean="0"/>
          </a:p>
          <a:p>
            <a:pPr algn="just"/>
            <a:r>
              <a:rPr lang="bg-BG" dirty="0" smtClean="0"/>
              <a:t>Ръководител на </a:t>
            </a:r>
            <a:r>
              <a:rPr lang="bg-BG" b="1" dirty="0" smtClean="0"/>
              <a:t>клуб “Краезнание” </a:t>
            </a:r>
            <a:r>
              <a:rPr lang="bg-BG" dirty="0" smtClean="0"/>
              <a:t>по проект на МОН “</a:t>
            </a:r>
            <a:r>
              <a:rPr lang="ru-RU" dirty="0" smtClean="0"/>
              <a:t>Да направим </a:t>
            </a:r>
            <a:r>
              <a:rPr lang="ru-RU" dirty="0" err="1" smtClean="0"/>
              <a:t>училището</a:t>
            </a:r>
            <a:r>
              <a:rPr lang="ru-RU" dirty="0" smtClean="0"/>
              <a:t> </a:t>
            </a:r>
            <a:r>
              <a:rPr lang="ru-RU" dirty="0" err="1" smtClean="0"/>
              <a:t>привлекателно</a:t>
            </a:r>
            <a:r>
              <a:rPr lang="ru-RU" dirty="0" smtClean="0"/>
              <a:t> за </a:t>
            </a:r>
            <a:r>
              <a:rPr lang="ru-RU" dirty="0" err="1" smtClean="0"/>
              <a:t>младите</a:t>
            </a:r>
            <a:r>
              <a:rPr lang="ru-RU" dirty="0" smtClean="0"/>
              <a:t> хора” - Училище за </a:t>
            </a:r>
            <a:r>
              <a:rPr lang="ru-RU" dirty="0" err="1" smtClean="0"/>
              <a:t>Себеутвърждаване</a:t>
            </a:r>
            <a:r>
              <a:rPr lang="ru-RU" dirty="0" smtClean="0"/>
              <a:t> и Подготовка </a:t>
            </a:r>
            <a:r>
              <a:rPr lang="ru-RU" dirty="0" err="1" smtClean="0"/>
              <a:t>към</a:t>
            </a:r>
            <a:r>
              <a:rPr lang="ru-RU" dirty="0" smtClean="0"/>
              <a:t> Европейски </a:t>
            </a:r>
            <a:r>
              <a:rPr lang="ru-RU" dirty="0" err="1" smtClean="0"/>
              <a:t>Хоризонти</a:t>
            </a:r>
            <a:r>
              <a:rPr lang="ru-RU" dirty="0" smtClean="0"/>
              <a:t> (УСПЕХ) за </a:t>
            </a:r>
            <a:r>
              <a:rPr lang="ru-RU" dirty="0" err="1" smtClean="0"/>
              <a:t>учебната</a:t>
            </a:r>
            <a:r>
              <a:rPr lang="ru-RU" dirty="0" smtClean="0"/>
              <a:t> </a:t>
            </a:r>
            <a:r>
              <a:rPr lang="ru-RU" b="1" dirty="0" smtClean="0"/>
              <a:t>2012-1013 г.;</a:t>
            </a:r>
          </a:p>
          <a:p>
            <a:pPr algn="just">
              <a:buNone/>
            </a:pPr>
            <a:endParaRPr lang="ru-RU" dirty="0" smtClean="0"/>
          </a:p>
          <a:p>
            <a:r>
              <a:rPr lang="ru-RU" dirty="0" err="1" smtClean="0"/>
              <a:t>Консултант</a:t>
            </a:r>
            <a:r>
              <a:rPr lang="ru-RU" dirty="0" smtClean="0"/>
              <a:t> на </a:t>
            </a:r>
            <a:r>
              <a:rPr lang="ru-RU" dirty="0" err="1" smtClean="0"/>
              <a:t>ученици</a:t>
            </a:r>
            <a:r>
              <a:rPr lang="ru-RU" dirty="0" smtClean="0"/>
              <a:t> при подготовка за участие в </a:t>
            </a:r>
            <a:r>
              <a:rPr lang="ru-RU" dirty="0" err="1" smtClean="0"/>
              <a:t>олимпиади</a:t>
            </a:r>
            <a:r>
              <a:rPr lang="ru-RU" dirty="0" smtClean="0"/>
              <a:t> и </a:t>
            </a:r>
            <a:r>
              <a:rPr lang="ru-RU" dirty="0" err="1" smtClean="0"/>
              <a:t>състезания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Оценяване</a:t>
            </a:r>
            <a:r>
              <a:rPr lang="ru-RU" dirty="0" smtClean="0"/>
              <a:t> на ученически </a:t>
            </a:r>
            <a:r>
              <a:rPr lang="ru-RU" dirty="0" err="1" smtClean="0"/>
              <a:t>работи</a:t>
            </a:r>
            <a:r>
              <a:rPr lang="ru-RU" dirty="0" smtClean="0"/>
              <a:t> и разработки;</a:t>
            </a:r>
          </a:p>
          <a:p>
            <a:endParaRPr lang="ru-RU" dirty="0" smtClean="0"/>
          </a:p>
          <a:p>
            <a:r>
              <a:rPr lang="ru-RU" dirty="0" smtClean="0"/>
              <a:t>Участие в </a:t>
            </a:r>
            <a:r>
              <a:rPr lang="ru-RU" dirty="0" err="1" smtClean="0"/>
              <a:t>училищни</a:t>
            </a:r>
            <a:r>
              <a:rPr lang="ru-RU" dirty="0" smtClean="0"/>
              <a:t> и  </a:t>
            </a:r>
            <a:r>
              <a:rPr lang="ru-RU" dirty="0" err="1" smtClean="0"/>
              <a:t>общински</a:t>
            </a:r>
            <a:r>
              <a:rPr lang="ru-RU" dirty="0" smtClean="0"/>
              <a:t> </a:t>
            </a:r>
            <a:r>
              <a:rPr lang="ru-RU" dirty="0" err="1" smtClean="0"/>
              <a:t>комисии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комитети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с </a:t>
            </a:r>
            <a:r>
              <a:rPr lang="ru-RU" dirty="0" err="1" smtClean="0"/>
              <a:t>образованието</a:t>
            </a:r>
            <a:r>
              <a:rPr lang="ru-RU" dirty="0" smtClean="0"/>
              <a:t> и </a:t>
            </a:r>
            <a:r>
              <a:rPr lang="ru-RU" dirty="0" err="1" smtClean="0"/>
              <a:t>префесионалната</a:t>
            </a:r>
            <a:r>
              <a:rPr lang="ru-RU" dirty="0" smtClean="0"/>
              <a:t> подготовка</a:t>
            </a:r>
          </a:p>
          <a:p>
            <a:pPr algn="just"/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34400" cy="758952"/>
          </a:xfrm>
        </p:spPr>
        <p:txBody>
          <a:bodyPr anchor="b">
            <a:normAutofit fontScale="90000"/>
          </a:bodyPr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3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ПРЕДСТАВЯНЕ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bg-BG" dirty="0" smtClean="0"/>
              <a:t>23 години трудов стаж;</a:t>
            </a:r>
          </a:p>
          <a:p>
            <a:pPr algn="just"/>
            <a:r>
              <a:rPr lang="bg-BG" dirty="0" smtClean="0"/>
              <a:t>13 години професионален опит;</a:t>
            </a:r>
          </a:p>
          <a:p>
            <a:pPr algn="just"/>
            <a:r>
              <a:rPr lang="bg-BG" dirty="0" smtClean="0"/>
              <a:t>1989 – 1998 г. – учител в Първо основно училище “Иван Вазов “- Свиленград;</a:t>
            </a:r>
          </a:p>
          <a:p>
            <a:pPr algn="just"/>
            <a:r>
              <a:rPr lang="bg-BG" dirty="0" smtClean="0"/>
              <a:t>1989 – 2002 г. – директор на Първо основно училище “Иван Вазов “- Свиленград;</a:t>
            </a:r>
          </a:p>
          <a:p>
            <a:pPr algn="just"/>
            <a:r>
              <a:rPr lang="bg-BG" dirty="0" smtClean="0"/>
              <a:t>2004 – 2008 г.  - старши експерт “Култура, спорт, туризъм, почивно дело и социални дейности” към </a:t>
            </a:r>
            <a:r>
              <a:rPr lang="bg-BG" dirty="0" err="1" smtClean="0"/>
              <a:t>ОбА</a:t>
            </a:r>
            <a:r>
              <a:rPr lang="bg-BG" dirty="0" smtClean="0"/>
              <a:t> – Свиленград;</a:t>
            </a:r>
          </a:p>
          <a:p>
            <a:pPr algn="just"/>
            <a:r>
              <a:rPr lang="bg-BG" dirty="0" smtClean="0"/>
              <a:t>2008 – 2012 г. – уредник история в Общински исторически музей – Свиленград</a:t>
            </a:r>
          </a:p>
          <a:p>
            <a:pPr algn="just"/>
            <a:r>
              <a:rPr lang="bg-BG" dirty="0" smtClean="0"/>
              <a:t>2012 – 2013 г. – учител по история и цивилизация в ПГГСИ “Христо Ботев” - Свиленград</a:t>
            </a: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ФИЛОСОФИЯ на преподаване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bg-BG" dirty="0" smtClean="0"/>
              <a:t>Моята философия за образованието поставя в центъра  на обучението ученика. </a:t>
            </a:r>
          </a:p>
          <a:p>
            <a:pPr algn="just"/>
            <a:r>
              <a:rPr lang="bg-BG" dirty="0" smtClean="0"/>
              <a:t>Отдавам голямо значение на ролята на семейството</a:t>
            </a:r>
            <a:r>
              <a:rPr lang="en-US" dirty="0" smtClean="0"/>
              <a:t> </a:t>
            </a:r>
            <a:r>
              <a:rPr lang="bg-BG" dirty="0" smtClean="0"/>
              <a:t>и смятам, че трябва заедно с родителите да работим върху развитието на</a:t>
            </a:r>
            <a:r>
              <a:rPr lang="en-US" dirty="0" smtClean="0"/>
              <a:t> </a:t>
            </a:r>
            <a:r>
              <a:rPr lang="bg-BG" dirty="0" smtClean="0"/>
              <a:t>индивидуалните потребности </a:t>
            </a:r>
            <a:r>
              <a:rPr lang="en-US" dirty="0" smtClean="0"/>
              <a:t> </a:t>
            </a:r>
            <a:r>
              <a:rPr lang="bg-BG" dirty="0" smtClean="0"/>
              <a:t>и възможности на всеки един ученик в посока на активното включване на учениците в процеса на учене. За мен те са не обекти, а субекти на преподаването, защото се изграждат и като личности.</a:t>
            </a:r>
          </a:p>
          <a:p>
            <a:pPr algn="just"/>
            <a:r>
              <a:rPr lang="bg-BG" dirty="0" smtClean="0"/>
              <a:t>Смятам че учителят е този, който трябва да има повече права при изготвяне на тематичния план по предмета, който преподава, като се съобразява с възможностите на групата. Много е важен и индивидуалният подход в работата, за да се разкрият и развиват потенциалните възможности на всеки един ученик.</a:t>
            </a:r>
          </a:p>
          <a:p>
            <a:pPr algn="just"/>
            <a:r>
              <a:rPr lang="bg-BG" dirty="0" smtClean="0"/>
              <a:t>Според мен, обучението на учениците трябва да се провежда в часовете не само в класната стая, а и извън нея. Да се използват повече интерактивните технологии.</a:t>
            </a:r>
          </a:p>
          <a:p>
            <a:pPr algn="just"/>
            <a:r>
              <a:rPr lang="bg-BG" dirty="0" smtClean="0"/>
              <a:t>Моята философия на образование е, че то трябва да бъде прогресивно, свързано с живота и новите потребности на обучаващите се.</a:t>
            </a:r>
          </a:p>
          <a:p>
            <a:pPr algn="just"/>
            <a:r>
              <a:rPr lang="bg-BG" dirty="0" smtClean="0"/>
              <a:t>Аз съм съгласен, че учениците трябва да се учат не само от учебниците и книгите, а и от преживяванията и събитията в реалния живот, които са значими за тях.</a:t>
            </a:r>
          </a:p>
          <a:p>
            <a:pPr algn="just"/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5. МЕТОДИ  на преподаване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03920" cy="568863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8000" dirty="0" err="1" smtClean="0"/>
              <a:t>Преподавателската</a:t>
            </a:r>
            <a:r>
              <a:rPr lang="ru-RU" sz="8000" dirty="0" smtClean="0"/>
              <a:t> работа ми </a:t>
            </a:r>
            <a:r>
              <a:rPr lang="ru-RU" sz="8000" dirty="0" err="1" smtClean="0"/>
              <a:t>дава</a:t>
            </a:r>
            <a:r>
              <a:rPr lang="ru-RU" sz="8000" dirty="0" smtClean="0"/>
              <a:t> </a:t>
            </a:r>
            <a:r>
              <a:rPr lang="ru-RU" sz="8000" dirty="0" err="1" smtClean="0"/>
              <a:t>възможност</a:t>
            </a:r>
            <a:r>
              <a:rPr lang="ru-RU" sz="8000" dirty="0" smtClean="0"/>
              <a:t> да </a:t>
            </a:r>
            <a:r>
              <a:rPr lang="ru-RU" sz="8000" dirty="0" err="1" smtClean="0"/>
              <a:t>проявя</a:t>
            </a:r>
            <a:r>
              <a:rPr lang="ru-RU" sz="8000" dirty="0" smtClean="0"/>
              <a:t> и </a:t>
            </a:r>
            <a:r>
              <a:rPr lang="ru-RU" sz="8000" dirty="0" err="1" smtClean="0"/>
              <a:t>изявя</a:t>
            </a:r>
            <a:r>
              <a:rPr lang="ru-RU" sz="8000" dirty="0" smtClean="0"/>
              <a:t> умения за </a:t>
            </a:r>
            <a:r>
              <a:rPr lang="ru-RU" sz="8000" dirty="0" err="1" smtClean="0"/>
              <a:t>бърза</a:t>
            </a:r>
            <a:r>
              <a:rPr lang="ru-RU" sz="8000" dirty="0" smtClean="0"/>
              <a:t> </a:t>
            </a:r>
            <a:r>
              <a:rPr lang="ru-RU" sz="8000" dirty="0" err="1" smtClean="0"/>
              <a:t>комуникация</a:t>
            </a:r>
            <a:r>
              <a:rPr lang="ru-RU" sz="8000" dirty="0" smtClean="0"/>
              <a:t> и </a:t>
            </a:r>
            <a:r>
              <a:rPr lang="ru-RU" sz="8000" dirty="0" err="1" smtClean="0"/>
              <a:t>екипна</a:t>
            </a:r>
            <a:r>
              <a:rPr lang="ru-RU" sz="8000" dirty="0" smtClean="0"/>
              <a:t> работа.</a:t>
            </a:r>
          </a:p>
          <a:p>
            <a:r>
              <a:rPr lang="ru-RU" sz="8000" dirty="0" smtClean="0"/>
              <a:t>Извел </a:t>
            </a:r>
            <a:r>
              <a:rPr lang="ru-RU" sz="8000" dirty="0" err="1" smtClean="0"/>
              <a:t>съм</a:t>
            </a:r>
            <a:r>
              <a:rPr lang="ru-RU" sz="8000" dirty="0" smtClean="0"/>
              <a:t> </a:t>
            </a:r>
            <a:r>
              <a:rPr lang="ru-RU" sz="8000" dirty="0" err="1" smtClean="0"/>
              <a:t>редица</a:t>
            </a:r>
            <a:r>
              <a:rPr lang="ru-RU" sz="8000" dirty="0" smtClean="0"/>
              <a:t> </a:t>
            </a:r>
            <a:r>
              <a:rPr lang="ru-RU" sz="8000" dirty="0" err="1" smtClean="0"/>
              <a:t>успешни</a:t>
            </a:r>
            <a:r>
              <a:rPr lang="ru-RU" sz="8000" dirty="0" smtClean="0"/>
              <a:t> дидактически решения от </a:t>
            </a:r>
            <a:r>
              <a:rPr lang="ru-RU" sz="8000" dirty="0" err="1" smtClean="0"/>
              <a:t>собствената</a:t>
            </a:r>
            <a:r>
              <a:rPr lang="ru-RU" sz="8000" dirty="0" smtClean="0"/>
              <a:t> си практика.</a:t>
            </a:r>
          </a:p>
          <a:p>
            <a:r>
              <a:rPr lang="ru-RU" sz="8000" dirty="0" err="1" smtClean="0"/>
              <a:t>Участвам</a:t>
            </a:r>
            <a:r>
              <a:rPr lang="ru-RU" sz="8000" dirty="0" smtClean="0"/>
              <a:t> с </a:t>
            </a:r>
            <a:r>
              <a:rPr lang="ru-RU" sz="8000" dirty="0" err="1" smtClean="0"/>
              <a:t>доклади</a:t>
            </a:r>
            <a:r>
              <a:rPr lang="ru-RU" sz="8000" dirty="0" smtClean="0"/>
              <a:t> в </a:t>
            </a:r>
            <a:r>
              <a:rPr lang="ru-RU" sz="8000" dirty="0" err="1" smtClean="0"/>
              <a:t>научни</a:t>
            </a:r>
            <a:r>
              <a:rPr lang="ru-RU" sz="8000" dirty="0" smtClean="0"/>
              <a:t> конференции и в </a:t>
            </a:r>
            <a:r>
              <a:rPr lang="ru-RU" sz="8000" dirty="0" err="1" smtClean="0"/>
              <a:t>ежегодни</a:t>
            </a:r>
            <a:r>
              <a:rPr lang="ru-RU" sz="8000" dirty="0" smtClean="0"/>
              <a:t> </a:t>
            </a:r>
            <a:r>
              <a:rPr lang="ru-RU" sz="8000" dirty="0" err="1" smtClean="0"/>
              <a:t>семинари</a:t>
            </a:r>
            <a:r>
              <a:rPr lang="ru-RU" sz="8000" dirty="0" smtClean="0"/>
              <a:t> </a:t>
            </a:r>
          </a:p>
          <a:p>
            <a:pPr>
              <a:buNone/>
            </a:pPr>
            <a:r>
              <a:rPr lang="ru-RU" sz="8000" dirty="0" smtClean="0"/>
              <a:t>     на </a:t>
            </a:r>
            <a:r>
              <a:rPr lang="ru-RU" sz="8000" dirty="0" err="1" smtClean="0"/>
              <a:t>общинско</a:t>
            </a:r>
            <a:r>
              <a:rPr lang="ru-RU" sz="8000" dirty="0" smtClean="0"/>
              <a:t>, </a:t>
            </a:r>
            <a:r>
              <a:rPr lang="ru-RU" sz="8000" dirty="0" err="1" smtClean="0"/>
              <a:t>областно</a:t>
            </a:r>
            <a:r>
              <a:rPr lang="ru-RU" sz="8000" dirty="0" smtClean="0"/>
              <a:t> и </a:t>
            </a:r>
            <a:r>
              <a:rPr lang="ru-RU" sz="8000" dirty="0" err="1" smtClean="0"/>
              <a:t>национално</a:t>
            </a:r>
            <a:r>
              <a:rPr lang="ru-RU" sz="8000" dirty="0" smtClean="0"/>
              <a:t> </a:t>
            </a:r>
            <a:r>
              <a:rPr lang="ru-RU" sz="8000" dirty="0" err="1" smtClean="0"/>
              <a:t>равнище</a:t>
            </a:r>
            <a:r>
              <a:rPr lang="ru-RU" sz="8000" dirty="0" smtClean="0"/>
              <a:t>.</a:t>
            </a:r>
          </a:p>
          <a:p>
            <a:r>
              <a:rPr lang="ru-RU" sz="8000" dirty="0" smtClean="0"/>
              <a:t>Приемам </a:t>
            </a:r>
            <a:r>
              <a:rPr lang="ru-RU" sz="8000" dirty="0" err="1" smtClean="0"/>
              <a:t>като</a:t>
            </a:r>
            <a:r>
              <a:rPr lang="ru-RU" sz="8000" dirty="0" smtClean="0"/>
              <a:t> </a:t>
            </a:r>
            <a:r>
              <a:rPr lang="ru-RU" sz="8000" dirty="0" err="1" smtClean="0"/>
              <a:t>предизвикателство</a:t>
            </a:r>
            <a:r>
              <a:rPr lang="ru-RU" sz="8000" dirty="0" smtClean="0"/>
              <a:t> </a:t>
            </a:r>
            <a:r>
              <a:rPr lang="ru-RU" sz="8000" dirty="0" err="1" smtClean="0"/>
              <a:t>проектирането</a:t>
            </a:r>
            <a:r>
              <a:rPr lang="ru-RU" sz="8000" dirty="0" smtClean="0"/>
              <a:t> и </a:t>
            </a:r>
            <a:r>
              <a:rPr lang="ru-RU" sz="8000" dirty="0" err="1" smtClean="0"/>
              <a:t>създаването</a:t>
            </a:r>
            <a:r>
              <a:rPr lang="ru-RU" sz="8000" dirty="0" smtClean="0"/>
              <a:t> на дидактически средства. С </a:t>
            </a:r>
            <a:r>
              <a:rPr lang="ru-RU" sz="8000" dirty="0" err="1" smtClean="0"/>
              <a:t>нагласа</a:t>
            </a:r>
            <a:r>
              <a:rPr lang="ru-RU" sz="8000" dirty="0" smtClean="0"/>
              <a:t> </a:t>
            </a:r>
            <a:r>
              <a:rPr lang="ru-RU" sz="8000" dirty="0" err="1" smtClean="0"/>
              <a:t>съм</a:t>
            </a:r>
            <a:r>
              <a:rPr lang="ru-RU" sz="8000" dirty="0" smtClean="0"/>
              <a:t> да </a:t>
            </a:r>
            <a:r>
              <a:rPr lang="ru-RU" sz="8000" dirty="0" err="1" smtClean="0"/>
              <a:t>разнообразявам</a:t>
            </a:r>
            <a:r>
              <a:rPr lang="ru-RU" sz="8000" dirty="0" smtClean="0"/>
              <a:t> и </a:t>
            </a:r>
            <a:r>
              <a:rPr lang="ru-RU" sz="8000" dirty="0" err="1" smtClean="0"/>
              <a:t>създавам</a:t>
            </a:r>
            <a:r>
              <a:rPr lang="ru-RU" sz="8000" dirty="0" smtClean="0"/>
              <a:t> </a:t>
            </a:r>
            <a:r>
              <a:rPr lang="ru-RU" sz="8000" dirty="0" err="1" smtClean="0"/>
              <a:t>ресурси</a:t>
            </a:r>
            <a:r>
              <a:rPr lang="ru-RU" sz="8000" dirty="0" smtClean="0"/>
              <a:t> за </a:t>
            </a:r>
            <a:r>
              <a:rPr lang="ru-RU" sz="8000" dirty="0" err="1" smtClean="0"/>
              <a:t>часовете</a:t>
            </a:r>
            <a:r>
              <a:rPr lang="ru-RU" sz="8000" dirty="0" smtClean="0"/>
              <a:t> си.</a:t>
            </a:r>
          </a:p>
          <a:p>
            <a:r>
              <a:rPr lang="ru-RU" sz="8000" dirty="0" err="1" smtClean="0"/>
              <a:t>Стимулирам</a:t>
            </a:r>
            <a:r>
              <a:rPr lang="ru-RU" sz="8000" dirty="0" smtClean="0"/>
              <a:t> и </a:t>
            </a:r>
            <a:r>
              <a:rPr lang="ru-RU" sz="8000" dirty="0" err="1" smtClean="0"/>
              <a:t>консултирам</a:t>
            </a:r>
            <a:r>
              <a:rPr lang="ru-RU" sz="8000" dirty="0" smtClean="0"/>
              <a:t> </a:t>
            </a:r>
            <a:r>
              <a:rPr lang="ru-RU" sz="8000" dirty="0" err="1" smtClean="0"/>
              <a:t>разработването</a:t>
            </a:r>
            <a:r>
              <a:rPr lang="ru-RU" sz="8000" dirty="0" smtClean="0"/>
              <a:t> на </a:t>
            </a:r>
            <a:r>
              <a:rPr lang="ru-RU" sz="8000" dirty="0" err="1" smtClean="0"/>
              <a:t>доклади,реферати</a:t>
            </a:r>
            <a:r>
              <a:rPr lang="ru-RU" sz="8000" dirty="0" smtClean="0"/>
              <a:t> и </a:t>
            </a:r>
            <a:r>
              <a:rPr lang="ru-RU" sz="8000" dirty="0" err="1" smtClean="0"/>
              <a:t>други</a:t>
            </a:r>
            <a:r>
              <a:rPr lang="ru-RU" sz="8000" dirty="0" smtClean="0"/>
              <a:t> </a:t>
            </a:r>
            <a:r>
              <a:rPr lang="ru-RU" sz="8000" dirty="0" err="1" smtClean="0"/>
              <a:t>писмени</a:t>
            </a:r>
            <a:r>
              <a:rPr lang="ru-RU" sz="8000" dirty="0" smtClean="0"/>
              <a:t> разработки, </a:t>
            </a:r>
            <a:r>
              <a:rPr lang="ru-RU" sz="8000" dirty="0" err="1" smtClean="0"/>
              <a:t>насочвам</a:t>
            </a:r>
            <a:r>
              <a:rPr lang="ru-RU" sz="8000" dirty="0" smtClean="0"/>
              <a:t> </a:t>
            </a:r>
            <a:r>
              <a:rPr lang="ru-RU" sz="8000" dirty="0" err="1" smtClean="0"/>
              <a:t>развитието</a:t>
            </a:r>
            <a:r>
              <a:rPr lang="ru-RU" sz="8000" dirty="0" smtClean="0"/>
              <a:t> и </a:t>
            </a:r>
            <a:r>
              <a:rPr lang="ru-RU" sz="8000" dirty="0" err="1" smtClean="0"/>
              <a:t>изявите</a:t>
            </a:r>
            <a:r>
              <a:rPr lang="ru-RU" sz="8000" dirty="0" smtClean="0"/>
              <a:t> на </a:t>
            </a:r>
            <a:r>
              <a:rPr lang="ru-RU" sz="8000" dirty="0" err="1" smtClean="0"/>
              <a:t>учениците</a:t>
            </a:r>
            <a:r>
              <a:rPr lang="ru-RU" sz="8000" dirty="0" smtClean="0"/>
              <a:t>, </a:t>
            </a:r>
            <a:r>
              <a:rPr lang="ru-RU" sz="8000" dirty="0" err="1" smtClean="0"/>
              <a:t>което</a:t>
            </a:r>
            <a:r>
              <a:rPr lang="ru-RU" sz="8000" dirty="0" smtClean="0"/>
              <a:t> приемам </a:t>
            </a:r>
            <a:r>
              <a:rPr lang="ru-RU" sz="8000" dirty="0" err="1" smtClean="0"/>
              <a:t>като</a:t>
            </a:r>
            <a:r>
              <a:rPr lang="ru-RU" sz="8000" dirty="0" smtClean="0"/>
              <a:t> своя </a:t>
            </a:r>
            <a:r>
              <a:rPr lang="ru-RU" sz="8000" dirty="0" err="1" smtClean="0"/>
              <a:t>мисия</a:t>
            </a:r>
            <a:r>
              <a:rPr lang="ru-RU" sz="8000" dirty="0" smtClean="0"/>
              <a:t>. </a:t>
            </a:r>
          </a:p>
          <a:p>
            <a:r>
              <a:rPr lang="ru-RU" sz="8000" dirty="0" err="1" smtClean="0"/>
              <a:t>Подпомагам</a:t>
            </a:r>
            <a:r>
              <a:rPr lang="ru-RU" sz="8000" dirty="0" smtClean="0"/>
              <a:t> </a:t>
            </a:r>
            <a:r>
              <a:rPr lang="ru-RU" sz="8000" dirty="0" err="1" smtClean="0"/>
              <a:t>учениците</a:t>
            </a:r>
            <a:r>
              <a:rPr lang="ru-RU" sz="8000" dirty="0" smtClean="0"/>
              <a:t> с </a:t>
            </a:r>
            <a:r>
              <a:rPr lang="ru-RU" sz="8000" dirty="0" err="1" smtClean="0"/>
              <a:t>материали</a:t>
            </a:r>
            <a:r>
              <a:rPr lang="ru-RU" sz="8000" dirty="0" smtClean="0"/>
              <a:t>, за да </a:t>
            </a:r>
            <a:r>
              <a:rPr lang="ru-RU" sz="8000" dirty="0" err="1" smtClean="0"/>
              <a:t>овладеят</a:t>
            </a:r>
            <a:r>
              <a:rPr lang="ru-RU" sz="8000" dirty="0" smtClean="0"/>
              <a:t> </a:t>
            </a:r>
            <a:r>
              <a:rPr lang="ru-RU" sz="8000" dirty="0" err="1" smtClean="0"/>
              <a:t>сложния</a:t>
            </a:r>
            <a:r>
              <a:rPr lang="ru-RU" sz="8000" dirty="0" smtClean="0"/>
              <a:t> свят на </a:t>
            </a:r>
            <a:r>
              <a:rPr lang="ru-RU" sz="8000" dirty="0" err="1" smtClean="0"/>
              <a:t>историята</a:t>
            </a:r>
            <a:r>
              <a:rPr lang="ru-RU" sz="8000" dirty="0" smtClean="0"/>
              <a:t>, да </a:t>
            </a:r>
            <a:r>
              <a:rPr lang="ru-RU" sz="8000" dirty="0" err="1" smtClean="0"/>
              <a:t>развият</a:t>
            </a:r>
            <a:r>
              <a:rPr lang="ru-RU" sz="8000" dirty="0" smtClean="0"/>
              <a:t> </a:t>
            </a:r>
            <a:r>
              <a:rPr lang="ru-RU" sz="8000" dirty="0" err="1" smtClean="0"/>
              <a:t>критическо</a:t>
            </a:r>
            <a:r>
              <a:rPr lang="ru-RU" sz="8000" dirty="0" smtClean="0"/>
              <a:t> </a:t>
            </a:r>
            <a:r>
              <a:rPr lang="ru-RU" sz="8000" dirty="0" err="1" smtClean="0"/>
              <a:t>мислене</a:t>
            </a:r>
            <a:r>
              <a:rPr lang="ru-RU" sz="8000" dirty="0" smtClean="0"/>
              <a:t> и да </a:t>
            </a:r>
            <a:r>
              <a:rPr lang="ru-RU" sz="8000" dirty="0" err="1" smtClean="0"/>
              <a:t>формират</a:t>
            </a:r>
            <a:r>
              <a:rPr lang="ru-RU" sz="8000" dirty="0" smtClean="0"/>
              <a:t> </a:t>
            </a:r>
            <a:r>
              <a:rPr lang="ru-RU" sz="8000" dirty="0" err="1" smtClean="0"/>
              <a:t>гражданска</a:t>
            </a:r>
            <a:r>
              <a:rPr lang="ru-RU" sz="8000" dirty="0" smtClean="0"/>
              <a:t> позиция, да се </a:t>
            </a:r>
            <a:r>
              <a:rPr lang="ru-RU" sz="8000" dirty="0" err="1" smtClean="0"/>
              <a:t>изградят</a:t>
            </a:r>
            <a:r>
              <a:rPr lang="ru-RU" sz="8000" dirty="0" smtClean="0"/>
              <a:t> </a:t>
            </a:r>
            <a:r>
              <a:rPr lang="ru-RU" sz="8000" dirty="0" err="1" smtClean="0"/>
              <a:t>като</a:t>
            </a:r>
            <a:r>
              <a:rPr lang="ru-RU" sz="8000" dirty="0" smtClean="0"/>
              <a:t> </a:t>
            </a:r>
            <a:r>
              <a:rPr lang="ru-RU" sz="8000" dirty="0" err="1" smtClean="0"/>
              <a:t>пълноценни</a:t>
            </a:r>
            <a:r>
              <a:rPr lang="ru-RU" sz="8000" dirty="0" smtClean="0"/>
              <a:t> личности.</a:t>
            </a:r>
          </a:p>
          <a:p>
            <a:pPr>
              <a:buNone/>
            </a:pPr>
            <a:endParaRPr lang="ru-RU" sz="8000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6. ПУБЛИКАЦИИ по история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bg-BG" dirty="0" smtClean="0"/>
              <a:t>Периодични статии във връзка с годишнини от исторически събития в местните медии, като последните са поредица от 12 материала за освобождението на Свиленград и Балканската война от 1912-1913 г.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2 статии в Годишника на ИИ към БАН за 2010 г.</a:t>
            </a:r>
          </a:p>
          <a:p>
            <a:pPr algn="just">
              <a:buNone/>
            </a:pPr>
            <a:r>
              <a:rPr lang="bg-BG" dirty="0" smtClean="0"/>
              <a:t>    “ Опожаряването на Свиленград – 1913” и “Раждането на българската военната авиация”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2011 г. -  статия в Сборника на НК ”Васил Левски” – София –  “Васил Левски и Свиленград”</a:t>
            </a:r>
          </a:p>
          <a:p>
            <a:pPr algn="just">
              <a:buFont typeface="Arial" pitchFamily="34" charset="0"/>
              <a:buChar char="•"/>
            </a:pPr>
            <a:endParaRPr lang="bg-BG" dirty="0" smtClean="0"/>
          </a:p>
          <a:p>
            <a:pPr algn="just">
              <a:buFont typeface="Arial" pitchFamily="34" charset="0"/>
              <a:buChar char="•"/>
            </a:pPr>
            <a:r>
              <a:rPr lang="bg-BG" dirty="0" smtClean="0"/>
              <a:t>Един от авторите на новата история на Свиленград –</a:t>
            </a:r>
          </a:p>
          <a:p>
            <a:pPr algn="just">
              <a:buNone/>
            </a:pPr>
            <a:r>
              <a:rPr lang="bg-BG" dirty="0" smtClean="0"/>
              <a:t>    </a:t>
            </a:r>
            <a:r>
              <a:rPr lang="ru-RU" dirty="0" smtClean="0"/>
              <a:t>„ГРАДЪТ НА КОПРИНАТА. ИСТОРИЯ НА СВИЛЕНГРАД 1912-1944”</a:t>
            </a:r>
          </a:p>
          <a:p>
            <a:pPr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None/>
            </a:pPr>
            <a:endParaRPr lang="bg-BG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i="1" dirty="0" smtClean="0">
                <a:solidFill>
                  <a:schemeClr val="tx1">
                    <a:lumMod val="50000"/>
                  </a:schemeClr>
                </a:solidFill>
              </a:rPr>
              <a:t>7. УЧАСТИЯ в конференции</a:t>
            </a:r>
            <a:endParaRPr lang="bg-BG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Национални конференция по история:</a:t>
            </a:r>
          </a:p>
          <a:p>
            <a:pPr>
              <a:buNone/>
            </a:pPr>
            <a:r>
              <a:rPr lang="bg-BG" dirty="0" smtClean="0"/>
              <a:t>    -  гр. Хасково – 2008, 2009, 2010, 2011, 2012 г.;</a:t>
            </a:r>
          </a:p>
          <a:p>
            <a:pPr>
              <a:buNone/>
            </a:pPr>
            <a:r>
              <a:rPr lang="bg-BG" dirty="0" smtClean="0"/>
              <a:t>    -  гр. Нова Загора – 2011 г.;</a:t>
            </a:r>
          </a:p>
          <a:p>
            <a:pPr>
              <a:buNone/>
            </a:pPr>
            <a:r>
              <a:rPr lang="bg-BG" dirty="0" smtClean="0"/>
              <a:t>    -  гр. Пловдив – 2011 г.;</a:t>
            </a:r>
          </a:p>
          <a:p>
            <a:pPr>
              <a:buNone/>
            </a:pPr>
            <a:r>
              <a:rPr lang="bg-BG" dirty="0" smtClean="0"/>
              <a:t>    -  гр. София – 2011 г.;</a:t>
            </a:r>
          </a:p>
          <a:p>
            <a:pPr>
              <a:buNone/>
            </a:pPr>
            <a:r>
              <a:rPr lang="bg-BG" dirty="0" smtClean="0"/>
              <a:t>    -  гр. Харманли – 2012 г.;</a:t>
            </a:r>
          </a:p>
          <a:p>
            <a:pPr>
              <a:buNone/>
            </a:pPr>
            <a:r>
              <a:rPr lang="bg-BG" dirty="0" smtClean="0"/>
              <a:t>    -  Свиленград – 2011 – 2012 г.</a:t>
            </a:r>
          </a:p>
          <a:p>
            <a:pPr>
              <a:buFont typeface="Arial" pitchFamily="34" charset="0"/>
              <a:buChar char="•"/>
            </a:pPr>
            <a:r>
              <a:rPr lang="bg-BG" dirty="0" smtClean="0"/>
              <a:t>Участията са с тематични доклади</a:t>
            </a:r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ждански">
  <a:themeElements>
    <a:clrScheme name="По избор 1">
      <a:dk1>
        <a:srgbClr val="0070C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раждански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430</TotalTime>
  <Words>1430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Georgia</vt:lpstr>
      <vt:lpstr>Wingdings</vt:lpstr>
      <vt:lpstr>Wingdings 2</vt:lpstr>
      <vt:lpstr>Граждански</vt:lpstr>
      <vt:lpstr>ПГССИ “Христо Ботев’’ СВИЛЕНГРАД</vt:lpstr>
      <vt:lpstr>МОТИВИ за изготвяне на портфолиото </vt:lpstr>
      <vt:lpstr> 1. ОБЩИ СВЕДЕНИЯ </vt:lpstr>
      <vt:lpstr>2. ОТГОВОРНОСТИ </vt:lpstr>
      <vt:lpstr>3. ПРЕДСТАВЯНЕ  </vt:lpstr>
      <vt:lpstr>4. ФИЛОСОФИЯ на преподаване</vt:lpstr>
      <vt:lpstr>5. МЕТОДИ  на преподаване</vt:lpstr>
      <vt:lpstr>6. ПУБЛИКАЦИИ по история</vt:lpstr>
      <vt:lpstr>7. УЧАСТИЯ в конференции</vt:lpstr>
      <vt:lpstr>8. ПРОДУКТИ  от дейността</vt:lpstr>
      <vt:lpstr>9. КЛУБНА ДЕЙНОСТ</vt:lpstr>
      <vt:lpstr>10. Обучения и квалификация</vt:lpstr>
      <vt:lpstr>Нови квалификации</vt:lpstr>
      <vt:lpstr>11. БЪДЕЩИ  ПЛАНОВЕ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ПГССИ “Христо Ботев’’ СВИЛЕНГРАД</dc:title>
  <dc:creator>U</dc:creator>
  <cp:lastModifiedBy>vision</cp:lastModifiedBy>
  <cp:revision>48</cp:revision>
  <dcterms:created xsi:type="dcterms:W3CDTF">2013-02-27T05:09:55Z</dcterms:created>
  <dcterms:modified xsi:type="dcterms:W3CDTF">2021-09-24T05:25:46Z</dcterms:modified>
</cp:coreProperties>
</file>